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  <p:sldId id="264" r:id="rId7"/>
    <p:sldId id="265" r:id="rId8"/>
    <p:sldId id="275" r:id="rId9"/>
    <p:sldId id="276" r:id="rId10"/>
    <p:sldId id="277" r:id="rId11"/>
    <p:sldId id="269" r:id="rId12"/>
    <p:sldId id="270" r:id="rId13"/>
    <p:sldId id="271" r:id="rId14"/>
    <p:sldId id="266" r:id="rId15"/>
    <p:sldId id="267" r:id="rId16"/>
    <p:sldId id="268" r:id="rId17"/>
    <p:sldId id="272" r:id="rId18"/>
    <p:sldId id="273" r:id="rId19"/>
    <p:sldId id="274" r:id="rId20"/>
    <p:sldId id="281" r:id="rId21"/>
    <p:sldId id="282" r:id="rId22"/>
    <p:sldId id="283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965179"/>
      </p:ext>
    </p:extLst>
  </p:cSld>
  <p:clrMapOvr>
    <a:masterClrMapping/>
  </p:clrMapOvr>
  <p:transition xmlns:p14="http://schemas.microsoft.com/office/powerpoint/2010/main" advTm="1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454320"/>
      </p:ext>
    </p:extLst>
  </p:cSld>
  <p:clrMapOvr>
    <a:masterClrMapping/>
  </p:clrMapOvr>
  <p:transition xmlns:p14="http://schemas.microsoft.com/office/powerpoint/2010/main" advTm="1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441410"/>
      </p:ext>
    </p:extLst>
  </p:cSld>
  <p:clrMapOvr>
    <a:masterClrMapping/>
  </p:clrMapOvr>
  <p:transition xmlns:p14="http://schemas.microsoft.com/office/powerpoint/2010/main" advTm="1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960109"/>
      </p:ext>
    </p:extLst>
  </p:cSld>
  <p:clrMapOvr>
    <a:masterClrMapping/>
  </p:clrMapOvr>
  <p:transition xmlns:p14="http://schemas.microsoft.com/office/powerpoint/2010/main"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5050"/>
      </p:ext>
    </p:extLst>
  </p:cSld>
  <p:clrMapOvr>
    <a:masterClrMapping/>
  </p:clrMapOvr>
  <p:transition xmlns:p14="http://schemas.microsoft.com/office/powerpoint/2010/main" advTm="1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72473"/>
      </p:ext>
    </p:extLst>
  </p:cSld>
  <p:clrMapOvr>
    <a:masterClrMapping/>
  </p:clrMapOvr>
  <p:transition xmlns:p14="http://schemas.microsoft.com/office/powerpoint/2010/main" advTm="1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413324"/>
      </p:ext>
    </p:extLst>
  </p:cSld>
  <p:clrMapOvr>
    <a:masterClrMapping/>
  </p:clrMapOvr>
  <p:transition xmlns:p14="http://schemas.microsoft.com/office/powerpoint/2010/main" advTm="1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995972"/>
      </p:ext>
    </p:extLst>
  </p:cSld>
  <p:clrMapOvr>
    <a:masterClrMapping/>
  </p:clrMapOvr>
  <p:transition xmlns:p14="http://schemas.microsoft.com/office/powerpoint/2010/main" advTm="1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4936"/>
      </p:ext>
    </p:extLst>
  </p:cSld>
  <p:clrMapOvr>
    <a:masterClrMapping/>
  </p:clrMapOvr>
  <p:transition xmlns:p14="http://schemas.microsoft.com/office/powerpoint/2010/main" advTm="1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041148"/>
      </p:ext>
    </p:extLst>
  </p:cSld>
  <p:clrMapOvr>
    <a:masterClrMapping/>
  </p:clrMapOvr>
  <p:transition xmlns:p14="http://schemas.microsoft.com/office/powerpoint/2010/main" advTm="1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192530"/>
      </p:ext>
    </p:extLst>
  </p:cSld>
  <p:clrMapOvr>
    <a:masterClrMapping/>
  </p:clrMapOvr>
  <p:transition xmlns:p14="http://schemas.microsoft.com/office/powerpoint/2010/main" advTm="13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5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Tm="1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3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49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Prokopis_Pavlopoul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/>
              <a:t>Mediterranean</a:t>
            </a:r>
            <a:r>
              <a:rPr lang="fr-FR" sz="5400" b="1" u="sng" dirty="0" smtClean="0"/>
              <a:t> countries</a:t>
            </a:r>
            <a:endParaRPr lang="fr-FR" sz="54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4581128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France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5981" y="501317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Spain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530120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Portugal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20000" y="5589240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Greece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620000" y="5181600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Italy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620000" y="594928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Cyprus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95536" y="6021288"/>
            <a:ext cx="7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Malta</a:t>
            </a:r>
            <a:endParaRPr lang="fr-FR" b="1" dirty="0"/>
          </a:p>
        </p:txBody>
      </p:sp>
      <p:pic>
        <p:nvPicPr>
          <p:cNvPr id="13316" name="Picture 4" descr="http://www.lexilogos.com/images/euro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267325" cy="4933950"/>
          </a:xfrm>
          <a:prstGeom prst="rect">
            <a:avLst/>
          </a:prstGeom>
          <a:noFill/>
        </p:spPr>
      </p:pic>
      <p:cxnSp>
        <p:nvCxnSpPr>
          <p:cNvPr id="19" name="Connecteur droit avec flèche 18"/>
          <p:cNvCxnSpPr/>
          <p:nvPr/>
        </p:nvCxnSpPr>
        <p:spPr>
          <a:xfrm flipH="1">
            <a:off x="4211960" y="5373216"/>
            <a:ext cx="32403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076056" y="5805264"/>
            <a:ext cx="23762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6300192" y="6165304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403648" y="6237312"/>
            <a:ext cx="28083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187624" y="5517232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87624" y="5229200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259632" y="4797152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4572000" y="5013176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596336" y="4797152"/>
            <a:ext cx="87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Croatia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84655535"/>
      </p:ext>
    </p:extLst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20688"/>
            <a:ext cx="419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EU </a:t>
            </a:r>
            <a:r>
              <a:rPr lang="fr-FR" b="1" dirty="0" err="1" smtClean="0"/>
              <a:t>member</a:t>
            </a:r>
            <a:r>
              <a:rPr lang="fr-FR" b="1" dirty="0" smtClean="0"/>
              <a:t> country </a:t>
            </a:r>
            <a:r>
              <a:rPr lang="fr-FR" b="1" dirty="0" err="1" smtClean="0"/>
              <a:t>since</a:t>
            </a:r>
            <a:r>
              <a:rPr lang="fr-FR" b="1" dirty="0" smtClean="0"/>
              <a:t>: </a:t>
            </a:r>
            <a:r>
              <a:rPr lang="fr-FR" dirty="0" smtClean="0"/>
              <a:t>1 </a:t>
            </a:r>
            <a:r>
              <a:rPr lang="fr-FR" dirty="0" err="1" smtClean="0"/>
              <a:t>January</a:t>
            </a:r>
            <a:r>
              <a:rPr lang="fr-FR" dirty="0" smtClean="0"/>
              <a:t> 1981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124744"/>
            <a:ext cx="371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Seats</a:t>
            </a:r>
            <a:r>
              <a:rPr lang="fr-FR" b="1" dirty="0" smtClean="0"/>
              <a:t> in 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Parliament</a:t>
            </a:r>
            <a:r>
              <a:rPr lang="fr-FR" b="1" dirty="0" smtClean="0"/>
              <a:t>: </a:t>
            </a:r>
            <a:r>
              <a:rPr lang="fr-FR" dirty="0" smtClean="0"/>
              <a:t>21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996952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Schengen area </a:t>
            </a:r>
            <a:r>
              <a:rPr lang="fr-FR" b="1" dirty="0" err="1" smtClean="0"/>
              <a:t>member</a:t>
            </a:r>
            <a:r>
              <a:rPr lang="fr-FR" b="1" dirty="0" smtClean="0"/>
              <a:t>? </a:t>
            </a:r>
            <a:r>
              <a:rPr lang="fr-FR" dirty="0" err="1" smtClean="0"/>
              <a:t>Yes</a:t>
            </a:r>
            <a:r>
              <a:rPr lang="fr-FR" dirty="0" smtClean="0"/>
              <a:t>, Schengen Area member since 1 January 2000.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229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Presidency</a:t>
            </a:r>
            <a:r>
              <a:rPr lang="fr-FR" b="1" dirty="0" smtClean="0"/>
              <a:t> of the Council: </a:t>
            </a:r>
            <a:r>
              <a:rPr lang="fr-FR" dirty="0" err="1" smtClean="0"/>
              <a:t>Greece</a:t>
            </a:r>
            <a:r>
              <a:rPr lang="fr-FR" dirty="0" smtClean="0"/>
              <a:t> has </a:t>
            </a:r>
            <a:r>
              <a:rPr lang="fr-FR" dirty="0" err="1" smtClean="0"/>
              <a:t>held</a:t>
            </a:r>
            <a:r>
              <a:rPr lang="fr-FR" dirty="0" smtClean="0"/>
              <a:t> the revolving presidency of the Council of the EU 5 times between 1983 and 2014.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3537857" cy="1981200"/>
          </a:xfrm>
          <a:prstGeom prst="rect">
            <a:avLst/>
          </a:prstGeom>
        </p:spPr>
      </p:pic>
      <p:pic>
        <p:nvPicPr>
          <p:cNvPr id="9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10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1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7864" y="-171400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smtClean="0"/>
              <a:t>Spain</a:t>
            </a:r>
            <a:endParaRPr lang="fr-FR" sz="7200" b="1" dirty="0"/>
          </a:p>
        </p:txBody>
      </p:sp>
      <p:pic>
        <p:nvPicPr>
          <p:cNvPr id="23554" name="Picture 2" descr="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304256" cy="2284220"/>
          </a:xfrm>
          <a:prstGeom prst="rect">
            <a:avLst/>
          </a:prstGeom>
          <a:noFill/>
        </p:spPr>
      </p:pic>
      <p:pic>
        <p:nvPicPr>
          <p:cNvPr id="23556" name="Picture 4" descr="http://www.livespanish.com/Image4Mad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02" y="1772816"/>
            <a:ext cx="2957314" cy="1799109"/>
          </a:xfrm>
          <a:prstGeom prst="rect">
            <a:avLst/>
          </a:prstGeom>
          <a:noFill/>
        </p:spPr>
      </p:pic>
      <p:pic>
        <p:nvPicPr>
          <p:cNvPr id="7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196752"/>
            <a:ext cx="3360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505 990.7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712" y="4869160"/>
            <a:ext cx="45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46 million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4" y="5607891"/>
            <a:ext cx="300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Spanish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196752"/>
            <a:ext cx="164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Capital:</a:t>
            </a:r>
            <a:r>
              <a:rPr lang="fr-FR" dirty="0" smtClean="0"/>
              <a:t> Madrid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148064" y="378904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</a:t>
            </a:r>
            <a:r>
              <a:rPr lang="en-US" dirty="0" err="1" smtClean="0"/>
              <a:t>Eurozone</a:t>
            </a:r>
            <a:r>
              <a:rPr lang="en-US" dirty="0" smtClean="0"/>
              <a:t> member since                     1 January 1999</a:t>
            </a:r>
            <a:endParaRPr lang="fr-FR" dirty="0"/>
          </a:p>
        </p:txBody>
      </p:sp>
      <p:pic>
        <p:nvPicPr>
          <p:cNvPr id="23558" name="Picture 6" descr="http://upload.wikimedia.org/wikipedia/en/thumb/9/9a/Flag_of_Spain.svg/125px-Flag_of_Spai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88640"/>
            <a:ext cx="1190625" cy="790576"/>
          </a:xfrm>
          <a:prstGeom prst="rect">
            <a:avLst/>
          </a:prstGeom>
          <a:noFill/>
        </p:spPr>
      </p:pic>
      <p:pic>
        <p:nvPicPr>
          <p:cNvPr id="14" name="Picture 6" descr="http://upload.wikimedia.org/wikipedia/en/thumb/9/9a/Flag_of_Spain.svg/125px-Flag_of_Spai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1190625" cy="7905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0288" y="5238492"/>
            <a:ext cx="455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Population as % of total EU population:</a:t>
            </a:r>
            <a:r>
              <a:rPr lang="fr-FR" dirty="0"/>
              <a:t> 9.2 % </a:t>
            </a:r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20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Monarch</a:t>
            </a:r>
            <a:r>
              <a:rPr lang="fr-FR" dirty="0" smtClean="0"/>
              <a:t>: Felipe VI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124744"/>
            <a:ext cx="311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Mariano </a:t>
            </a:r>
            <a:r>
              <a:rPr lang="fr-FR" dirty="0" err="1" smtClean="0"/>
              <a:t>Rajoy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3573016"/>
            <a:ext cx="27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dirty="0" smtClean="0"/>
              <a:t>: General Courts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4293096"/>
            <a:ext cx="22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Upper</a:t>
            </a:r>
            <a:r>
              <a:rPr lang="fr-FR" dirty="0" smtClean="0"/>
              <a:t> house: </a:t>
            </a:r>
            <a:r>
              <a:rPr lang="fr-FR" dirty="0" err="1" smtClean="0"/>
              <a:t>Senate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20072" y="4293096"/>
            <a:ext cx="356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Lower</a:t>
            </a:r>
            <a:r>
              <a:rPr lang="fr-FR" dirty="0" smtClean="0"/>
              <a:t> house: </a:t>
            </a:r>
            <a:r>
              <a:rPr lang="fr-FR" dirty="0" err="1" smtClean="0"/>
              <a:t>Congress</a:t>
            </a:r>
            <a:r>
              <a:rPr lang="fr-FR" dirty="0" smtClean="0"/>
              <a:t> of </a:t>
            </a:r>
            <a:r>
              <a:rPr lang="fr-FR" dirty="0" err="1" smtClean="0"/>
              <a:t>Deputies</a:t>
            </a:r>
            <a:endParaRPr lang="fr-FR" dirty="0"/>
          </a:p>
        </p:txBody>
      </p:sp>
      <p:sp>
        <p:nvSpPr>
          <p:cNvPr id="24578" name="AutoShape 2" descr="Résultat de recherche d'images pour &quot;mariano raj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0" name="Picture 4" descr="http://upload.wikimedia.org/wikipedia/commons/4/43/Presidente_Mariano_Rajoy_Brey_2012_-_La_Moncl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1512168" cy="2085201"/>
          </a:xfrm>
          <a:prstGeom prst="rect">
            <a:avLst/>
          </a:prstGeom>
          <a:noFill/>
        </p:spPr>
      </p:pic>
      <p:pic>
        <p:nvPicPr>
          <p:cNvPr id="24582" name="Picture 6" descr="http://static.yabiladi.com:443/files/articles/126c38a48dbeaa69fcfc35e256cdd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772816"/>
            <a:ext cx="2625483" cy="1386255"/>
          </a:xfrm>
          <a:prstGeom prst="rect">
            <a:avLst/>
          </a:prstGeom>
          <a:noFill/>
        </p:spPr>
      </p:pic>
      <p:pic>
        <p:nvPicPr>
          <p:cNvPr id="24584" name="Picture 8" descr="http://media.townhall.com/Townhall/reu/d/2011%5C250%5C2011-09-07T160628Z_01_PDH101_RTRIDSP_0_SPAIN-RE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3456384" cy="1987421"/>
          </a:xfrm>
          <a:prstGeom prst="rect">
            <a:avLst/>
          </a:prstGeom>
          <a:noFill/>
        </p:spPr>
      </p:pic>
      <p:pic>
        <p:nvPicPr>
          <p:cNvPr id="24586" name="Picture 10" descr="http://s1.ibtimes.com/sites/www.ibtimes.com/files/styles/v2_article_large/public/2014/06/19/king-spain-sworn_1.jpg?itok=ZgFQyW2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78888"/>
            <a:ext cx="3096344" cy="206248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1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54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41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1 January 1986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7687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Spain has held the revolving </a:t>
            </a:r>
            <a:r>
              <a:rPr lang="en-US" dirty="0" smtClean="0"/>
              <a:t>presidency of the Council of the EU</a:t>
            </a:r>
            <a:r>
              <a:rPr lang="en-US" dirty="0"/>
              <a:t> 4 times between 1989 and 2010.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26 March 1995.</a:t>
            </a:r>
          </a:p>
        </p:txBody>
      </p:sp>
      <p:pic>
        <p:nvPicPr>
          <p:cNvPr id="16386" name="Picture 2" descr="http://galerie.alittlemarket.com/galerie/sell/266255/cuisine-et-service-de-table-set-de-table-espagne-barcelone-parc-5992617-set-de-table-es4957-2b0b5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653136"/>
            <a:ext cx="2808312" cy="193966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ug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190750" cy="2209801"/>
          </a:xfrm>
          <a:prstGeom prst="rect">
            <a:avLst/>
          </a:prstGeom>
          <a:noFill/>
        </p:spPr>
      </p:pic>
      <p:pic>
        <p:nvPicPr>
          <p:cNvPr id="1028" name="Picture 4" descr="http://www.ipvsoc.org/sites/default/files/img-gallery/Lisbon-Portu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2880320" cy="1918586"/>
          </a:xfrm>
          <a:prstGeom prst="rect">
            <a:avLst/>
          </a:prstGeom>
          <a:noFill/>
        </p:spPr>
      </p:pic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340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smtClean="0"/>
              <a:t>Portugal</a:t>
            </a:r>
            <a:endParaRPr lang="fr-FR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92 211.9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Lisbon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2.1 %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269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10 million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35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Portuguese</a:t>
            </a:r>
            <a:endParaRPr lang="fr-FR" dirty="0"/>
          </a:p>
        </p:txBody>
      </p:sp>
      <p:pic>
        <p:nvPicPr>
          <p:cNvPr id="1030" name="Picture 6" descr="http://upload.wikimedia.org/wikipedia/commons/thumb/5/5c/Flag_of_Portugal.svg/125px-Flag_of_Portug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0648"/>
            <a:ext cx="1190625" cy="790576"/>
          </a:xfrm>
          <a:prstGeom prst="rect">
            <a:avLst/>
          </a:prstGeom>
          <a:noFill/>
        </p:spPr>
      </p:pic>
      <p:pic>
        <p:nvPicPr>
          <p:cNvPr id="15" name="Picture 6" descr="http://upload.wikimedia.org/wikipedia/commons/thumb/5/5c/Flag_of_Portugal.svg/125px-Flag_of_Portug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190625" cy="79057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</a:t>
            </a:r>
            <a:r>
              <a:rPr lang="en-US" dirty="0" err="1" smtClean="0"/>
              <a:t>Eurozone</a:t>
            </a:r>
            <a:r>
              <a:rPr lang="en-US" dirty="0" smtClean="0"/>
              <a:t> member since 1 January 1999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304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Anibal </a:t>
            </a:r>
            <a:r>
              <a:rPr lang="fr-FR" dirty="0" err="1" smtClean="0"/>
              <a:t>Cavaco</a:t>
            </a:r>
            <a:r>
              <a:rPr lang="fr-FR" dirty="0" smtClean="0"/>
              <a:t> Silva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369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Pedro </a:t>
            </a:r>
            <a:r>
              <a:rPr lang="fr-FR" dirty="0" err="1" smtClean="0"/>
              <a:t>Passos</a:t>
            </a:r>
            <a:r>
              <a:rPr lang="fr-FR" dirty="0" smtClean="0"/>
              <a:t> Coelho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3933403"/>
            <a:ext cx="474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: Maria de </a:t>
            </a:r>
            <a:r>
              <a:rPr lang="fr-FR" dirty="0" err="1" smtClean="0"/>
              <a:t>Assuncao</a:t>
            </a:r>
            <a:r>
              <a:rPr lang="fr-FR" dirty="0" smtClean="0"/>
              <a:t> </a:t>
            </a:r>
            <a:r>
              <a:rPr lang="fr-FR" dirty="0" err="1" smtClean="0"/>
              <a:t>esteves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42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semi-presidential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2530" name="Picture 2" descr="http://upload.wikimedia.org/wikipedia/commons/thumb/2/2f/An%C3%ADbal_Cavaco_Silva_2014.jpg/154px-An%C3%ADbal_Cavaco_Silva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1155"/>
            <a:ext cx="1466850" cy="1981201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0/0c/Pedro_Passos_Coelho_1.jpg/139px-Pedro_Passos_Coelh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1155"/>
            <a:ext cx="1323975" cy="1990725"/>
          </a:xfrm>
          <a:prstGeom prst="rect">
            <a:avLst/>
          </a:prstGeom>
          <a:noFill/>
        </p:spPr>
      </p:pic>
      <p:pic>
        <p:nvPicPr>
          <p:cNvPr id="22534" name="Picture 6" descr="http://cdn02.abakushost.com/pam/filerepo/images/PORTUGAL_PARL_01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869507"/>
            <a:ext cx="2959379" cy="1466478"/>
          </a:xfrm>
          <a:prstGeom prst="rect">
            <a:avLst/>
          </a:prstGeom>
          <a:noFill/>
        </p:spPr>
      </p:pic>
      <p:pic>
        <p:nvPicPr>
          <p:cNvPr id="22536" name="Picture 8" descr="http://www.parlamento.pt/PublishingImages/XII_Destaques/2013/Janeiro/25/PAR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97499"/>
            <a:ext cx="2448272" cy="165583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EU member country since: </a:t>
            </a:r>
            <a:r>
              <a:rPr lang="en-US" dirty="0" smtClean="0"/>
              <a:t>1 January 1986</a:t>
            </a:r>
          </a:p>
          <a:p>
            <a:endParaRPr lang="en-US" dirty="0" smtClean="0"/>
          </a:p>
          <a:p>
            <a:r>
              <a:rPr lang="en-US" b="1" dirty="0" smtClean="0"/>
              <a:t>Seats in the European Parliament:</a:t>
            </a:r>
            <a:r>
              <a:rPr lang="en-US" dirty="0" smtClean="0"/>
              <a:t> 21</a:t>
            </a:r>
            <a:endParaRPr lang="en-US" dirty="0"/>
          </a:p>
        </p:txBody>
      </p:sp>
      <p:pic>
        <p:nvPicPr>
          <p:cNvPr id="5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6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Council:</a:t>
            </a:r>
            <a:r>
              <a:rPr lang="en-US" dirty="0" smtClean="0"/>
              <a:t>  Portugal has held the revolving presidency of the Council of the 3 times between 1992 and 2007.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26 March 1995.</a:t>
            </a:r>
          </a:p>
        </p:txBody>
      </p:sp>
      <p:pic>
        <p:nvPicPr>
          <p:cNvPr id="9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2016224" cy="2157361"/>
          </a:xfrm>
          <a:prstGeom prst="rect">
            <a:avLst/>
          </a:prstGeom>
          <a:noFill/>
        </p:spPr>
      </p:pic>
      <p:pic>
        <p:nvPicPr>
          <p:cNvPr id="13314" name="Picture 2" descr="http://media.egorealestate.com/original/a3e9/7ad8c49b-6693-4cbc-9a4b-3b2f66baa3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941168"/>
            <a:ext cx="4129537" cy="15573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err="1" smtClean="0">
                <a:latin typeface="+mn-lt"/>
              </a:rPr>
              <a:t>Cyprus</a:t>
            </a:r>
            <a:endParaRPr lang="fr-FR" sz="72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02568"/>
            <a:ext cx="1397000" cy="838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6672"/>
            <a:ext cx="1397000" cy="838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1772816"/>
            <a:ext cx="30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Geographical size:  </a:t>
            </a:r>
            <a:r>
              <a:rPr lang="fr-FR" dirty="0" smtClean="0"/>
              <a:t>9 251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fr-FR" dirty="0" smtClean="0"/>
              <a:t> </a:t>
            </a:r>
            <a:r>
              <a:rPr lang="en-US" b="1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86916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Inhabitants</a:t>
            </a:r>
            <a:r>
              <a:rPr lang="fr-FR" dirty="0" smtClean="0"/>
              <a:t> : 0,759 million of </a:t>
            </a:r>
            <a:r>
              <a:rPr lang="fr-FR" dirty="0" err="1" smtClean="0"/>
              <a:t>inhabitants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58772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Official </a:t>
            </a:r>
            <a:r>
              <a:rPr lang="fr-FR" b="1" dirty="0" err="1" smtClean="0">
                <a:solidFill>
                  <a:srgbClr val="000000"/>
                </a:solidFill>
              </a:rPr>
              <a:t>languages</a:t>
            </a:r>
            <a:r>
              <a:rPr lang="fr-FR" b="1" dirty="0" smtClean="0">
                <a:solidFill>
                  <a:srgbClr val="000000"/>
                </a:solidFill>
              </a:rPr>
              <a:t> : </a:t>
            </a:r>
            <a:r>
              <a:rPr lang="fr-FR" dirty="0" err="1" smtClean="0">
                <a:solidFill>
                  <a:srgbClr val="000000"/>
                </a:solidFill>
              </a:rPr>
              <a:t>Greek</a:t>
            </a:r>
            <a:r>
              <a:rPr lang="fr-FR" dirty="0" smtClean="0">
                <a:solidFill>
                  <a:srgbClr val="000000"/>
                </a:solidFill>
              </a:rPr>
              <a:t> and </a:t>
            </a:r>
            <a:r>
              <a:rPr lang="fr-FR" dirty="0" err="1" smtClean="0">
                <a:solidFill>
                  <a:srgbClr val="000000"/>
                </a:solidFill>
              </a:rPr>
              <a:t>turkish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56176" y="1484784"/>
            <a:ext cx="1863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Capital: </a:t>
            </a:r>
            <a:r>
              <a:rPr lang="fr-FR" sz="2000" dirty="0" smtClean="0"/>
              <a:t>Nicosie 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905000"/>
            <a:ext cx="3098800" cy="2324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5216810"/>
            <a:ext cx="2160240" cy="14323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292080" y="4509120"/>
            <a:ext cx="35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Currency</a:t>
            </a:r>
            <a:r>
              <a:rPr lang="fr-FR" b="1" dirty="0" smtClean="0"/>
              <a:t>: </a:t>
            </a:r>
            <a:r>
              <a:rPr lang="fr-FR" dirty="0" err="1" smtClean="0"/>
              <a:t>Eurozone</a:t>
            </a:r>
            <a:r>
              <a:rPr lang="fr-FR" dirty="0" smtClean="0"/>
              <a:t> 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1 </a:t>
            </a:r>
            <a:r>
              <a:rPr lang="fr-FR" dirty="0" err="1" smtClean="0"/>
              <a:t>January</a:t>
            </a:r>
            <a:r>
              <a:rPr lang="fr-FR" dirty="0" smtClean="0"/>
              <a:t> 2008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5373216"/>
            <a:ext cx="469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Population as % of total EU population: </a:t>
            </a:r>
            <a:r>
              <a:rPr lang="fr-FR" dirty="0" smtClean="0"/>
              <a:t>0.2 % </a:t>
            </a:r>
            <a:endParaRPr lang="fr-FR" dirty="0"/>
          </a:p>
        </p:txBody>
      </p:sp>
      <p:pic>
        <p:nvPicPr>
          <p:cNvPr id="9218" name="Picture 2" descr="Chyp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2808312" cy="18192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676400"/>
            <a:ext cx="297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Président: </a:t>
            </a:r>
            <a:r>
              <a:rPr lang="fr-FR" dirty="0" smtClean="0"/>
              <a:t>Nikos </a:t>
            </a:r>
            <a:r>
              <a:rPr lang="fr-FR" dirty="0" err="1" smtClean="0"/>
              <a:t>Anastasiadis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817" y="2514600"/>
            <a:ext cx="2403031" cy="32004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908720"/>
            <a:ext cx="377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b="1" dirty="0" smtClean="0"/>
              <a:t>: </a:t>
            </a:r>
            <a:r>
              <a:rPr lang="fr-FR" dirty="0" smtClean="0"/>
              <a:t>House of </a:t>
            </a:r>
            <a:r>
              <a:rPr lang="fr-FR" dirty="0" err="1" smtClean="0"/>
              <a:t>Representatives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9600" y="914400"/>
            <a:ext cx="374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 </a:t>
            </a:r>
            <a:r>
              <a:rPr lang="fr-FR" dirty="0" err="1" smtClean="0"/>
              <a:t>presidential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0"/>
            <a:ext cx="2950265" cy="198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76056" y="1628800"/>
            <a:ext cx="391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Parliament</a:t>
            </a:r>
            <a:r>
              <a:rPr lang="fr-FR" dirty="0" smtClean="0"/>
              <a:t> of </a:t>
            </a:r>
            <a:r>
              <a:rPr lang="fr-FR" dirty="0" err="1" smtClean="0"/>
              <a:t>Cyprus</a:t>
            </a:r>
            <a:r>
              <a:rPr lang="fr-FR" dirty="0" smtClean="0"/>
              <a:t>:  </a:t>
            </a:r>
            <a:r>
              <a:rPr lang="fr-FR" dirty="0" err="1" smtClean="0"/>
              <a:t>Yiannakis</a:t>
            </a:r>
            <a:r>
              <a:rPr lang="fr-FR" dirty="0" smtClean="0"/>
              <a:t> </a:t>
            </a:r>
            <a:r>
              <a:rPr lang="fr-FR" dirty="0" err="1" smtClean="0"/>
              <a:t>Omirou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132856"/>
            <a:ext cx="1635304" cy="23101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20688"/>
            <a:ext cx="386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EU </a:t>
            </a:r>
            <a:r>
              <a:rPr lang="fr-FR" b="1" dirty="0" err="1" smtClean="0"/>
              <a:t>member</a:t>
            </a:r>
            <a:r>
              <a:rPr lang="fr-FR" b="1" dirty="0" smtClean="0"/>
              <a:t> country </a:t>
            </a:r>
            <a:r>
              <a:rPr lang="fr-FR" b="1" dirty="0" err="1" smtClean="0"/>
              <a:t>since</a:t>
            </a:r>
            <a:r>
              <a:rPr lang="fr-FR" b="1" dirty="0" smtClean="0"/>
              <a:t>: </a:t>
            </a:r>
            <a:r>
              <a:rPr lang="fr-FR" dirty="0" smtClean="0"/>
              <a:t>1 May 2004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124744"/>
            <a:ext cx="360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Seats</a:t>
            </a:r>
            <a:r>
              <a:rPr lang="fr-FR" b="1" dirty="0" smtClean="0"/>
              <a:t> in 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Parliament</a:t>
            </a:r>
            <a:r>
              <a:rPr lang="fr-FR" b="1" dirty="0" smtClean="0"/>
              <a:t>: </a:t>
            </a:r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92494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Schengen area </a:t>
            </a:r>
            <a:r>
              <a:rPr lang="fr-FR" b="1" dirty="0" err="1" smtClean="0"/>
              <a:t>member</a:t>
            </a:r>
            <a:r>
              <a:rPr lang="fr-FR" b="1" dirty="0" smtClean="0"/>
              <a:t>? </a:t>
            </a:r>
            <a:r>
              <a:rPr lang="fr-FR" dirty="0" smtClean="0"/>
              <a:t>No, </a:t>
            </a:r>
            <a:r>
              <a:rPr lang="fr-FR" dirty="0" err="1" smtClean="0"/>
              <a:t>Cyprus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 </a:t>
            </a:r>
            <a:r>
              <a:rPr lang="fr-FR" dirty="0" err="1" smtClean="0"/>
              <a:t>member</a:t>
            </a:r>
            <a:r>
              <a:rPr lang="fr-FR" dirty="0" smtClean="0"/>
              <a:t> of the Schengen Area.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157192"/>
            <a:ext cx="465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Presidency</a:t>
            </a:r>
            <a:r>
              <a:rPr lang="fr-FR" b="1" dirty="0" smtClean="0"/>
              <a:t> of the Council: </a:t>
            </a:r>
            <a:r>
              <a:rPr lang="fr-FR" dirty="0" err="1" smtClean="0"/>
              <a:t>Cyprus</a:t>
            </a:r>
            <a:r>
              <a:rPr lang="fr-FR" dirty="0" smtClean="0"/>
              <a:t> has </a:t>
            </a:r>
            <a:r>
              <a:rPr lang="fr-FR" dirty="0" err="1" smtClean="0"/>
              <a:t>held</a:t>
            </a:r>
            <a:r>
              <a:rPr lang="fr-FR" dirty="0" smtClean="0"/>
              <a:t> the revolving presidency of the Council of the EU once, in 2012.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437112"/>
            <a:ext cx="2936436" cy="1905000"/>
          </a:xfrm>
          <a:prstGeom prst="rect">
            <a:avLst/>
          </a:prstGeom>
        </p:spPr>
      </p:pic>
      <p:pic>
        <p:nvPicPr>
          <p:cNvPr id="8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9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0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40" y="-21960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/>
              <a:t>France</a:t>
            </a:r>
            <a:endParaRPr lang="fr-FR" sz="7200" dirty="0"/>
          </a:p>
        </p:txBody>
      </p:sp>
      <p:pic>
        <p:nvPicPr>
          <p:cNvPr id="4098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008" y="4617677"/>
            <a:ext cx="2609395" cy="179910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76056" y="328498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US" b="1" dirty="0" smtClean="0"/>
              <a:t>Currency</a:t>
            </a:r>
            <a:r>
              <a:rPr lang="en-US" dirty="0" smtClean="0"/>
              <a:t>: </a:t>
            </a:r>
            <a:r>
              <a:rPr lang="en-US" dirty="0" err="1" smtClean="0"/>
              <a:t>Eurozone</a:t>
            </a:r>
            <a:r>
              <a:rPr lang="en-US" dirty="0" smtClean="0"/>
              <a:t> member since 1 January 1999</a:t>
            </a:r>
            <a:endParaRPr lang="en-GB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012160" y="971436"/>
            <a:ext cx="141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Capital:</a:t>
            </a:r>
            <a:r>
              <a:rPr lang="en-GB" dirty="0" smtClean="0"/>
              <a:t> Paris</a:t>
            </a:r>
          </a:p>
        </p:txBody>
      </p:sp>
      <p:pic>
        <p:nvPicPr>
          <p:cNvPr id="4100" name="Picture 4" descr="http://www.grand-paris.jll.fr/media/Vue_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80" y="1412776"/>
            <a:ext cx="3453452" cy="2304256"/>
          </a:xfrm>
          <a:prstGeom prst="rect">
            <a:avLst/>
          </a:prstGeom>
          <a:noFill/>
        </p:spPr>
      </p:pic>
      <p:pic>
        <p:nvPicPr>
          <p:cNvPr id="4102" name="Picture 6" descr="http://upload.wikimedia.org/wikipedia/commons/9/91/France-Constituent-Lan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2592288" cy="256616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8" y="4859868"/>
            <a:ext cx="33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Population: </a:t>
            </a:r>
            <a:r>
              <a:rPr lang="en-GB" dirty="0" smtClean="0"/>
              <a:t>66 million inhabitants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5723964"/>
            <a:ext cx="285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Official EU language: </a:t>
            </a:r>
            <a:r>
              <a:rPr lang="en-GB" dirty="0" smtClean="0"/>
              <a:t>French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971436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632 833.6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4" name="Picture 8" descr="http://upload.wikimedia.org/wikipedia/commons/thumb/c/c3/Flag_of_France.svg/langfr-225px-Flag_of_Franc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4016"/>
            <a:ext cx="1152128" cy="768085"/>
          </a:xfrm>
          <a:prstGeom prst="rect">
            <a:avLst/>
          </a:prstGeom>
          <a:noFill/>
        </p:spPr>
      </p:pic>
      <p:pic>
        <p:nvPicPr>
          <p:cNvPr id="22" name="Picture 8" descr="http://upload.wikimedia.org/wikipedia/commons/thumb/c/c3/Flag_of_France.svg/langfr-225px-Flag_of_Franc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0635"/>
            <a:ext cx="1152128" cy="76808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52919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</a:t>
            </a:r>
            <a:r>
              <a:rPr lang="fr-FR" dirty="0" smtClean="0"/>
              <a:t>: 13% </a:t>
            </a:r>
            <a:endParaRPr lang="fr-FR" i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933631"/>
      </p:ext>
    </p:extLst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smtClean="0">
                <a:latin typeface="+mn-lt"/>
              </a:rPr>
              <a:t>Malta</a:t>
            </a:r>
            <a:endParaRPr lang="fr-FR" sz="72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1587500" cy="1054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04664"/>
            <a:ext cx="1587500" cy="1054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1916832"/>
            <a:ext cx="278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Geographical size: </a:t>
            </a:r>
            <a:r>
              <a:rPr lang="en-US" dirty="0" smtClean="0"/>
              <a:t>316 km2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458112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Inhabitants: </a:t>
            </a:r>
            <a:r>
              <a:rPr lang="fr-FR" dirty="0" smtClean="0"/>
              <a:t>0,403 million of </a:t>
            </a:r>
            <a:r>
              <a:rPr lang="fr-FR" dirty="0" err="1" smtClean="0"/>
              <a:t>inhabitants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5517232"/>
            <a:ext cx="401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Official EU </a:t>
            </a:r>
            <a:r>
              <a:rPr lang="fr-FR" b="1" dirty="0" err="1" smtClean="0">
                <a:solidFill>
                  <a:srgbClr val="000000"/>
                </a:solidFill>
              </a:rPr>
              <a:t>languages</a:t>
            </a:r>
            <a:r>
              <a:rPr lang="fr-FR" b="1" dirty="0" smtClean="0">
                <a:solidFill>
                  <a:srgbClr val="000000"/>
                </a:solidFill>
              </a:rPr>
              <a:t> : </a:t>
            </a:r>
            <a:r>
              <a:rPr lang="fr-FR" dirty="0" err="1" smtClean="0">
                <a:solidFill>
                  <a:srgbClr val="000000"/>
                </a:solidFill>
              </a:rPr>
              <a:t>Maltese</a:t>
            </a:r>
            <a:r>
              <a:rPr lang="fr-FR" dirty="0" smtClean="0">
                <a:solidFill>
                  <a:srgbClr val="000000"/>
                </a:solidFill>
              </a:rPr>
              <a:t> and English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14400" y="419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53200" y="1676400"/>
            <a:ext cx="167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Capital: </a:t>
            </a:r>
            <a:r>
              <a:rPr lang="fr-FR" dirty="0" err="1" smtClean="0"/>
              <a:t>Valletta</a:t>
            </a:r>
            <a:r>
              <a:rPr lang="fr-FR" b="1" dirty="0" smtClean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060848"/>
            <a:ext cx="2094149" cy="2362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229200"/>
            <a:ext cx="2133600" cy="14146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185" y="2380396"/>
            <a:ext cx="1908501" cy="176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6" y="5075892"/>
            <a:ext cx="449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0.1 %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759624" y="450912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</a:t>
            </a:r>
            <a:r>
              <a:rPr lang="en-US" dirty="0" err="1" smtClean="0"/>
              <a:t>Eurozone</a:t>
            </a:r>
            <a:r>
              <a:rPr lang="en-US" dirty="0" smtClean="0"/>
              <a:t> member since 1 January 2008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1840" y="4581128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b="1" dirty="0" smtClean="0"/>
              <a:t>:</a:t>
            </a:r>
            <a:r>
              <a:rPr lang="fr-FR" dirty="0" smtClean="0"/>
              <a:t> House of </a:t>
            </a:r>
            <a:r>
              <a:rPr lang="fr-FR" dirty="0" err="1" smtClean="0"/>
              <a:t>Representatives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381760" cy="1828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1700808"/>
            <a:ext cx="36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President</a:t>
            </a:r>
            <a:r>
              <a:rPr lang="fr-FR" dirty="0" smtClean="0"/>
              <a:t>: Marie </a:t>
            </a:r>
            <a:r>
              <a:rPr lang="fr-FR" dirty="0" err="1" smtClean="0"/>
              <a:t>Lousie</a:t>
            </a:r>
            <a:r>
              <a:rPr lang="fr-FR" dirty="0" smtClean="0"/>
              <a:t> Coleiro </a:t>
            </a:r>
            <a:r>
              <a:rPr lang="fr-FR" dirty="0" err="1" smtClean="0"/>
              <a:t>Preca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177281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Joseph Muscat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2794000" cy="2019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133600"/>
            <a:ext cx="25400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836712"/>
            <a:ext cx="3963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988768"/>
            <a:ext cx="2633689" cy="1752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971998"/>
            <a:ext cx="2362200" cy="17693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836712"/>
            <a:ext cx="386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EU </a:t>
            </a:r>
            <a:r>
              <a:rPr lang="fr-FR" b="1" dirty="0" err="1" smtClean="0"/>
              <a:t>member</a:t>
            </a:r>
            <a:r>
              <a:rPr lang="fr-FR" b="1" dirty="0" smtClean="0"/>
              <a:t> country </a:t>
            </a:r>
            <a:r>
              <a:rPr lang="fr-FR" b="1" dirty="0" err="1" smtClean="0"/>
              <a:t>since</a:t>
            </a:r>
            <a:r>
              <a:rPr lang="fr-FR" b="1" dirty="0" smtClean="0"/>
              <a:t>: </a:t>
            </a:r>
            <a:r>
              <a:rPr lang="fr-FR" dirty="0" smtClean="0"/>
              <a:t>1 May 2004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1412776"/>
            <a:ext cx="360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Seats</a:t>
            </a:r>
            <a:r>
              <a:rPr lang="fr-FR" b="1" dirty="0" smtClean="0"/>
              <a:t> in 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Parliament</a:t>
            </a:r>
            <a:r>
              <a:rPr lang="fr-FR" b="1" dirty="0" smtClean="0"/>
              <a:t>: </a:t>
            </a:r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32129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Schengen area </a:t>
            </a:r>
            <a:r>
              <a:rPr lang="fr-FR" b="1" dirty="0" err="1" smtClean="0"/>
              <a:t>member</a:t>
            </a:r>
            <a:r>
              <a:rPr lang="fr-FR" b="1" dirty="0" smtClean="0"/>
              <a:t>? </a:t>
            </a:r>
            <a:r>
              <a:rPr lang="fr-FR" dirty="0" err="1" smtClean="0"/>
              <a:t>Yes</a:t>
            </a:r>
            <a:r>
              <a:rPr lang="fr-FR" dirty="0" smtClean="0"/>
              <a:t>, Schengen Area member since 21 December 2007.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5301208"/>
            <a:ext cx="513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Presidency</a:t>
            </a:r>
            <a:r>
              <a:rPr lang="fr-FR" b="1" dirty="0" smtClean="0"/>
              <a:t> of the Council: </a:t>
            </a:r>
            <a:r>
              <a:rPr lang="fr-FR" dirty="0" smtClean="0"/>
              <a:t>Malta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hold</a:t>
            </a:r>
            <a:r>
              <a:rPr lang="fr-FR" dirty="0" smtClean="0"/>
              <a:t> the revolving presidency of the Council of the EU for the first time in 2017.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8639" y="4653136"/>
            <a:ext cx="3537857" cy="1981200"/>
          </a:xfrm>
          <a:prstGeom prst="rect">
            <a:avLst/>
          </a:prstGeom>
        </p:spPr>
      </p:pic>
      <p:pic>
        <p:nvPicPr>
          <p:cNvPr id="9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10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1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err="1" smtClean="0">
                <a:latin typeface="+mn-lt"/>
              </a:rPr>
              <a:t>Croatia</a:t>
            </a:r>
            <a:r>
              <a:rPr lang="fr-FR" sz="7200" b="1" dirty="0" smtClean="0">
                <a:latin typeface="+mn-lt"/>
              </a:rPr>
              <a:t> </a:t>
            </a:r>
            <a:endParaRPr lang="fr-FR" sz="72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1397000" cy="698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548680"/>
            <a:ext cx="1397000" cy="698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60232" y="1484784"/>
            <a:ext cx="166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Capita</a:t>
            </a:r>
            <a:r>
              <a:rPr lang="fr-FR" dirty="0" smtClean="0"/>
              <a:t>l: Zagreb 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916832"/>
            <a:ext cx="2210956" cy="29184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5800" y="1676400"/>
            <a:ext cx="30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Geographical size: </a:t>
            </a:r>
            <a:r>
              <a:rPr lang="fr-FR" dirty="0" smtClean="0"/>
              <a:t>56 642km2</a:t>
            </a:r>
            <a:r>
              <a:rPr lang="en-US" b="1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5229200"/>
            <a:ext cx="487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Official EU </a:t>
            </a:r>
            <a:r>
              <a:rPr lang="fr-FR" b="1" dirty="0" err="1" smtClean="0">
                <a:solidFill>
                  <a:srgbClr val="000000"/>
                </a:solidFill>
              </a:rPr>
              <a:t>language</a:t>
            </a:r>
            <a:r>
              <a:rPr lang="fr-FR" b="1" dirty="0" smtClean="0">
                <a:solidFill>
                  <a:srgbClr val="000000"/>
                </a:solidFill>
              </a:rPr>
              <a:t> : </a:t>
            </a:r>
            <a:r>
              <a:rPr lang="fr-FR" dirty="0" err="1" smtClean="0">
                <a:solidFill>
                  <a:srgbClr val="000000"/>
                </a:solidFill>
              </a:rPr>
              <a:t>Croatian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the official </a:t>
            </a:r>
            <a:r>
              <a:rPr lang="fr-FR" dirty="0" err="1" smtClean="0">
                <a:solidFill>
                  <a:srgbClr val="000000"/>
                </a:solidFill>
              </a:rPr>
              <a:t>language</a:t>
            </a:r>
            <a:r>
              <a:rPr lang="fr-FR" dirty="0" smtClean="0">
                <a:solidFill>
                  <a:srgbClr val="000000"/>
                </a:solidFill>
              </a:rPr>
              <a:t> of </a:t>
            </a:r>
            <a:r>
              <a:rPr lang="fr-FR" dirty="0" err="1" smtClean="0">
                <a:solidFill>
                  <a:srgbClr val="000000"/>
                </a:solidFill>
              </a:rPr>
              <a:t>Croatia</a:t>
            </a:r>
            <a:r>
              <a:rPr lang="fr-FR" dirty="0" smtClean="0">
                <a:solidFill>
                  <a:srgbClr val="000000"/>
                </a:solidFill>
              </a:rPr>
              <a:t>, and </a:t>
            </a:r>
            <a:r>
              <a:rPr lang="fr-FR" dirty="0" err="1" smtClean="0">
                <a:solidFill>
                  <a:srgbClr val="000000"/>
                </a:solidFill>
              </a:rPr>
              <a:t>became</a:t>
            </a:r>
            <a:r>
              <a:rPr lang="fr-FR" dirty="0" smtClean="0">
                <a:solidFill>
                  <a:srgbClr val="000000"/>
                </a:solidFill>
              </a:rPr>
              <a:t> te 24th official </a:t>
            </a:r>
            <a:r>
              <a:rPr lang="fr-FR" dirty="0" err="1" smtClean="0">
                <a:solidFill>
                  <a:srgbClr val="000000"/>
                </a:solidFill>
              </a:rPr>
              <a:t>language</a:t>
            </a:r>
            <a:r>
              <a:rPr lang="fr-FR" dirty="0" smtClean="0">
                <a:solidFill>
                  <a:srgbClr val="000000"/>
                </a:solidFill>
              </a:rPr>
              <a:t> of the </a:t>
            </a:r>
            <a:r>
              <a:rPr lang="fr-FR" dirty="0" err="1" smtClean="0">
                <a:solidFill>
                  <a:srgbClr val="000000"/>
                </a:solidFill>
              </a:rPr>
              <a:t>European</a:t>
            </a:r>
            <a:r>
              <a:rPr lang="fr-FR" dirty="0" smtClean="0">
                <a:solidFill>
                  <a:srgbClr val="000000"/>
                </a:solidFill>
              </a:rPr>
              <a:t> Union </a:t>
            </a:r>
            <a:r>
              <a:rPr lang="fr-FR" dirty="0" err="1" smtClean="0">
                <a:solidFill>
                  <a:srgbClr val="000000"/>
                </a:solidFill>
              </a:rPr>
              <a:t>upon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tis</a:t>
            </a:r>
            <a:r>
              <a:rPr lang="fr-FR" dirty="0" smtClean="0">
                <a:solidFill>
                  <a:srgbClr val="000000"/>
                </a:solidFill>
              </a:rPr>
              <a:t> accession in 2013.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Inhabitants</a:t>
            </a:r>
            <a:r>
              <a:rPr lang="fr-FR" b="1" dirty="0" smtClean="0"/>
              <a:t> : </a:t>
            </a:r>
            <a:r>
              <a:rPr lang="fr-FR" dirty="0" smtClean="0"/>
              <a:t>4,285 million of </a:t>
            </a:r>
            <a:r>
              <a:rPr lang="fr-FR" dirty="0" err="1" smtClean="0"/>
              <a:t>inhabitants</a:t>
            </a: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373216"/>
            <a:ext cx="2527300" cy="127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133600"/>
            <a:ext cx="1981200" cy="19158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552" y="478786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 as % of total EU population</a:t>
            </a:r>
            <a:r>
              <a:rPr lang="fr-FR" dirty="0" smtClean="0"/>
              <a:t>: 0.8 % 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084168" y="4869160"/>
            <a:ext cx="290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Currency</a:t>
            </a:r>
            <a:r>
              <a:rPr lang="fr-FR" dirty="0" smtClean="0"/>
              <a:t>: </a:t>
            </a:r>
            <a:r>
              <a:rPr lang="fr-FR" dirty="0" err="1" smtClean="0"/>
              <a:t>Croatian</a:t>
            </a:r>
            <a:r>
              <a:rPr lang="fr-FR" dirty="0" smtClean="0"/>
              <a:t> </a:t>
            </a:r>
            <a:r>
              <a:rPr lang="fr-FR" dirty="0" err="1" smtClean="0"/>
              <a:t>Kuna</a:t>
            </a:r>
            <a:r>
              <a:rPr lang="fr-FR" dirty="0" smtClean="0"/>
              <a:t> HRK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1628800"/>
            <a:ext cx="362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President</a:t>
            </a:r>
            <a:r>
              <a:rPr lang="fr-FR" sz="2000" dirty="0" smtClean="0"/>
              <a:t>: </a:t>
            </a:r>
            <a:r>
              <a:rPr lang="fr-FR" dirty="0" err="1" smtClean="0"/>
              <a:t>Kolinda</a:t>
            </a:r>
            <a:r>
              <a:rPr lang="fr-FR" dirty="0" smtClean="0"/>
              <a:t> </a:t>
            </a:r>
            <a:r>
              <a:rPr lang="fr-FR" dirty="0" err="1" smtClean="0"/>
              <a:t>Grabar-Kitarovic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1612776" cy="2411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86400" y="1684784"/>
            <a:ext cx="347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Prime </a:t>
            </a:r>
            <a:r>
              <a:rPr lang="fr-FR" sz="2000" dirty="0" err="1" smtClean="0"/>
              <a:t>Minister</a:t>
            </a:r>
            <a:r>
              <a:rPr lang="fr-FR" sz="2000" dirty="0" smtClean="0"/>
              <a:t>: </a:t>
            </a:r>
            <a:r>
              <a:rPr lang="fr-FR" dirty="0" smtClean="0"/>
              <a:t>Zoran </a:t>
            </a:r>
            <a:r>
              <a:rPr lang="fr-FR" dirty="0" err="1" smtClean="0"/>
              <a:t>Milanovic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132856"/>
            <a:ext cx="1672208" cy="22802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04800"/>
            <a:ext cx="1079500" cy="1435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03848" y="4509120"/>
            <a:ext cx="207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Legislature</a:t>
            </a:r>
            <a:r>
              <a:rPr lang="fr-FR" sz="2000" dirty="0" smtClean="0"/>
              <a:t>: </a:t>
            </a:r>
            <a:r>
              <a:rPr lang="fr-FR" dirty="0" err="1" smtClean="0"/>
              <a:t>Sabor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2000" y="838200"/>
            <a:ext cx="396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 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5073352"/>
            <a:ext cx="2290164" cy="152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900619"/>
            <a:ext cx="1447800" cy="17687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EU </a:t>
            </a:r>
            <a:r>
              <a:rPr lang="fr-FR" b="1" dirty="0" err="1" smtClean="0"/>
              <a:t>member</a:t>
            </a:r>
            <a:r>
              <a:rPr lang="fr-FR" b="1" dirty="0" smtClean="0"/>
              <a:t> country </a:t>
            </a:r>
            <a:r>
              <a:rPr lang="fr-FR" b="1" dirty="0" err="1" smtClean="0"/>
              <a:t>since</a:t>
            </a:r>
            <a:r>
              <a:rPr lang="fr-FR" b="1" dirty="0" smtClean="0"/>
              <a:t>: </a:t>
            </a:r>
            <a:r>
              <a:rPr lang="fr-FR" dirty="0" smtClean="0"/>
              <a:t>1 July 2013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3568" y="1196752"/>
            <a:ext cx="371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Seats</a:t>
            </a:r>
            <a:r>
              <a:rPr lang="fr-FR" b="1" dirty="0" smtClean="0"/>
              <a:t> in 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Parliament</a:t>
            </a:r>
            <a:r>
              <a:rPr lang="fr-FR" b="1" dirty="0" smtClean="0"/>
              <a:t>: </a:t>
            </a:r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55576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Schengen area </a:t>
            </a:r>
            <a:r>
              <a:rPr lang="fr-FR" b="1" dirty="0" err="1" smtClean="0"/>
              <a:t>member</a:t>
            </a:r>
            <a:r>
              <a:rPr lang="fr-FR" b="1" dirty="0" smtClean="0"/>
              <a:t>? </a:t>
            </a:r>
            <a:r>
              <a:rPr lang="fr-FR" dirty="0" smtClean="0"/>
              <a:t>No, </a:t>
            </a:r>
            <a:r>
              <a:rPr lang="fr-FR" dirty="0" err="1" smtClean="0"/>
              <a:t>Croatia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 </a:t>
            </a:r>
            <a:r>
              <a:rPr lang="fr-FR" dirty="0" err="1" smtClean="0"/>
              <a:t>member</a:t>
            </a:r>
            <a:r>
              <a:rPr lang="fr-FR" dirty="0" smtClean="0"/>
              <a:t> of the Schengen Area.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7584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 smtClean="0"/>
              <a:t>Presidency</a:t>
            </a:r>
            <a:r>
              <a:rPr lang="fr-FR" b="1" dirty="0" smtClean="0"/>
              <a:t> of the Council</a:t>
            </a:r>
            <a:r>
              <a:rPr lang="fr-FR" dirty="0" smtClean="0"/>
              <a:t>: </a:t>
            </a:r>
            <a:r>
              <a:rPr lang="fr-FR" dirty="0" err="1" smtClean="0"/>
              <a:t>Croatia</a:t>
            </a:r>
            <a:r>
              <a:rPr lang="fr-FR" dirty="0" smtClean="0"/>
              <a:t> has </a:t>
            </a:r>
            <a:r>
              <a:rPr lang="fr-FR" dirty="0" err="1" smtClean="0"/>
              <a:t>so</a:t>
            </a:r>
            <a:r>
              <a:rPr lang="fr-FR" dirty="0" smtClean="0"/>
              <a:t> far not </a:t>
            </a:r>
            <a:r>
              <a:rPr lang="fr-FR" dirty="0" err="1" smtClean="0"/>
              <a:t>held</a:t>
            </a:r>
            <a:r>
              <a:rPr lang="fr-FR" dirty="0" smtClean="0"/>
              <a:t> the revolving presidency of the Council of the EU.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09120"/>
            <a:ext cx="2730500" cy="1908305"/>
          </a:xfrm>
          <a:prstGeom prst="rect">
            <a:avLst/>
          </a:prstGeom>
        </p:spPr>
      </p:pic>
      <p:pic>
        <p:nvPicPr>
          <p:cNvPr id="8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9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0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Political system: </a:t>
            </a:r>
            <a:r>
              <a:rPr lang="en-GB" dirty="0" smtClean="0"/>
              <a:t>Semi-presidential republic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President: François </a:t>
            </a:r>
            <a:r>
              <a:rPr lang="en-GB" dirty="0" err="1" smtClean="0"/>
              <a:t>Hollande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496279" y="321297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Legislature: </a:t>
            </a:r>
            <a:r>
              <a:rPr lang="en-GB" dirty="0" smtClean="0">
                <a:solidFill>
                  <a:prstClr val="black"/>
                </a:solidFill>
              </a:rPr>
              <a:t>Parliament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026" name="AutoShape 2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www.africatopsports.com/wp-content/uploads/2014/11/Fran%C3%A7ois-Holl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304256" cy="17281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99992" y="980728"/>
            <a:ext cx="2951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Prime minister: Manuel </a:t>
            </a:r>
            <a:r>
              <a:rPr lang="en-GB" dirty="0" err="1" smtClean="0"/>
              <a:t>Valls</a:t>
            </a:r>
            <a:endParaRPr lang="fr-FR" dirty="0"/>
          </a:p>
        </p:txBody>
      </p:sp>
      <p:pic>
        <p:nvPicPr>
          <p:cNvPr id="1034" name="Picture 10" descr="http://www.gouvernement.fr/sites/default/files/styles/plein-cadre/public/ministre/image/2014/09/valls-960-536.jpg?itok=f6Jo0p3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2706866" cy="151107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499992" y="4077072"/>
            <a:ext cx="33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Lower house: National Assembly</a:t>
            </a:r>
          </a:p>
        </p:txBody>
      </p:sp>
      <p:pic>
        <p:nvPicPr>
          <p:cNvPr id="1036" name="Picture 12" descr="http://chevaliersdesgrandsarrets.files.wordpress.com/2011/09/photo_sen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3132345" cy="1728192"/>
          </a:xfrm>
          <a:prstGeom prst="rect">
            <a:avLst/>
          </a:prstGeom>
          <a:noFill/>
        </p:spPr>
      </p:pic>
      <p:pic>
        <p:nvPicPr>
          <p:cNvPr id="1038" name="Picture 14" descr="http://www.lexpress.fr/pictures/276/141438_l-assemblee-nationale-a-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779" y="4653136"/>
            <a:ext cx="2804555" cy="176617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71600" y="4148882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Upper house: Senate</a:t>
            </a:r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33462"/>
            <a:ext cx="4165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country since</a:t>
            </a:r>
            <a:r>
              <a:rPr lang="en-US" dirty="0" smtClean="0"/>
              <a:t>: 1 January 1958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814" y="1102646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74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 </a:t>
            </a:r>
            <a:r>
              <a:rPr lang="en-US" dirty="0" smtClean="0"/>
              <a:t>Yes,  </a:t>
            </a:r>
            <a:r>
              <a:rPr lang="en-US" dirty="0" err="1" smtClean="0"/>
              <a:t>Schengen</a:t>
            </a:r>
            <a:r>
              <a:rPr lang="en-US" dirty="0" smtClean="0"/>
              <a:t> Area member since 26 March 1995.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</a:t>
            </a:r>
            <a:r>
              <a:rPr lang="en-US" dirty="0" smtClean="0"/>
              <a:t>: France has held the revolving presidency of the Council of the EU 12 times between 1959 and 2008.</a:t>
            </a:r>
            <a:endParaRPr lang="en-US" dirty="0"/>
          </a:p>
        </p:txBody>
      </p:sp>
      <p:pic>
        <p:nvPicPr>
          <p:cNvPr id="10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016224" cy="2157361"/>
          </a:xfrm>
          <a:prstGeom prst="rect">
            <a:avLst/>
          </a:prstGeom>
          <a:noFill/>
        </p:spPr>
      </p:pic>
      <p:pic>
        <p:nvPicPr>
          <p:cNvPr id="22530" name="Picture 2" descr="http://idata.over-blog.com/2/21/09/31/4eme/metropole/Paysage-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2736304" cy="18257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63888" y="-243408"/>
            <a:ext cx="1861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Italy</a:t>
            </a:r>
            <a:endParaRPr lang="fr-FR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5940152" y="105273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Capital</a:t>
            </a:r>
            <a:r>
              <a:rPr lang="en-US" dirty="0" smtClean="0"/>
              <a:t>: Rome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31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301 336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931876"/>
            <a:ext cx="337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Population</a:t>
            </a:r>
            <a:r>
              <a:rPr lang="en-US" dirty="0" smtClean="0"/>
              <a:t>: 60 million inhabitants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3639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Population as % of total EU population</a:t>
            </a:r>
            <a:r>
              <a:rPr lang="en-US" dirty="0" smtClean="0"/>
              <a:t>: 12 %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795972"/>
            <a:ext cx="286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Official EU language</a:t>
            </a:r>
            <a:r>
              <a:rPr lang="en-US" dirty="0" smtClean="0"/>
              <a:t>: Italian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0072" y="400680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</a:t>
            </a:r>
            <a:r>
              <a:rPr lang="en-US" dirty="0" smtClean="0"/>
              <a:t>: Eurozone member since 1 January 1999</a:t>
            </a:r>
          </a:p>
        </p:txBody>
      </p:sp>
      <p:pic>
        <p:nvPicPr>
          <p:cNvPr id="1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550" y="4767770"/>
            <a:ext cx="2609395" cy="1799109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en/thumb/0/03/Flag_of_Italy.svg/125px-Flag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1190625" cy="790576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en/thumb/0/03/Flag_of_Italy.svg/125px-Flag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711" y="116632"/>
            <a:ext cx="1190625" cy="790576"/>
          </a:xfrm>
          <a:prstGeom prst="rect">
            <a:avLst/>
          </a:prstGeom>
          <a:noFill/>
        </p:spPr>
      </p:pic>
      <p:pic>
        <p:nvPicPr>
          <p:cNvPr id="4104" name="Picture 8" descr="http://puzzles-games.eu/data/media/13/Square-Saint-Peter-Vatican-City-Rome-Ita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168352" cy="2376264"/>
          </a:xfrm>
          <a:prstGeom prst="rect">
            <a:avLst/>
          </a:prstGeom>
          <a:noFill/>
        </p:spPr>
      </p:pic>
      <p:pic>
        <p:nvPicPr>
          <p:cNvPr id="21506" name="Picture 2" descr="Ital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2190750" cy="30099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980728"/>
            <a:ext cx="287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Sergio </a:t>
            </a:r>
            <a:r>
              <a:rPr lang="fr-FR" dirty="0" err="1" smtClean="0"/>
              <a:t>Mattarella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16236" y="980728"/>
            <a:ext cx="30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Matteo </a:t>
            </a:r>
            <a:r>
              <a:rPr lang="fr-FR" dirty="0" err="1" smtClean="0"/>
              <a:t>Renzi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404664"/>
            <a:ext cx="390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Political system</a:t>
            </a:r>
            <a:r>
              <a:rPr lang="en-US" dirty="0" smtClean="0"/>
              <a:t>: parliamentary republic</a:t>
            </a:r>
          </a:p>
        </p:txBody>
      </p:sp>
      <p:pic>
        <p:nvPicPr>
          <p:cNvPr id="2050" name="Picture 2" descr="http://upload.wikimedia.org/wikipedia/commons/thumb/b/b7/Renzi_2014.png/158px-Renzi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308" y="1484784"/>
            <a:ext cx="1504950" cy="18288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2/2b/Presidente_Sergio_Mattarella.jpg/166px-Presidente_Sergio_Matta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1581150" cy="18288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539552" y="3717032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dirty="0" smtClean="0"/>
              <a:t>: </a:t>
            </a:r>
            <a:r>
              <a:rPr lang="fr-FR" dirty="0" err="1" smtClean="0"/>
              <a:t>Parliament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4293096"/>
            <a:ext cx="335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Upper</a:t>
            </a:r>
            <a:r>
              <a:rPr lang="fr-FR" dirty="0" smtClean="0"/>
              <a:t> house: </a:t>
            </a:r>
            <a:r>
              <a:rPr lang="fr-FR" dirty="0" err="1" smtClean="0"/>
              <a:t>Parliament</a:t>
            </a:r>
            <a:r>
              <a:rPr lang="fr-FR" dirty="0" smtClean="0"/>
              <a:t> </a:t>
            </a:r>
            <a:r>
              <a:rPr lang="fr-FR" dirty="0" err="1" smtClean="0"/>
              <a:t>Senate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92080" y="4293096"/>
            <a:ext cx="355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Lower</a:t>
            </a:r>
            <a:r>
              <a:rPr lang="fr-FR" dirty="0" smtClean="0"/>
              <a:t> house: </a:t>
            </a:r>
            <a:r>
              <a:rPr lang="fr-FR" dirty="0" err="1" smtClean="0"/>
              <a:t>Chamber</a:t>
            </a:r>
            <a:r>
              <a:rPr lang="fr-FR" dirty="0" smtClean="0"/>
              <a:t> of </a:t>
            </a:r>
            <a:r>
              <a:rPr lang="fr-FR" dirty="0" err="1" smtClean="0"/>
              <a:t>deputies</a:t>
            </a:r>
            <a:endParaRPr lang="fr-FR" dirty="0"/>
          </a:p>
        </p:txBody>
      </p:sp>
      <p:pic>
        <p:nvPicPr>
          <p:cNvPr id="2054" name="Picture 6" descr="http://news.xinhuanet.com/english/photo/2013-11/28/132924235_21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883" y="4725144"/>
            <a:ext cx="2810693" cy="1872208"/>
          </a:xfrm>
          <a:prstGeom prst="rect">
            <a:avLst/>
          </a:prstGeom>
          <a:noFill/>
        </p:spPr>
      </p:pic>
      <p:pic>
        <p:nvPicPr>
          <p:cNvPr id="2056" name="Picture 8" descr="http://image.minyanville.com/assets/FCK_Jan2011/images/Josh%20Wolonick/italy%20parlia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880320" cy="191534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</a:t>
            </a:r>
            <a:r>
              <a:rPr lang="en-US" dirty="0" smtClean="0"/>
              <a:t>:  Italy has held the revolving presidency of the council of the EU 12 times between 1959 and 2014.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26 October 1997.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4868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state since</a:t>
            </a:r>
            <a:r>
              <a:rPr lang="en-US" dirty="0" smtClean="0"/>
              <a:t>: 1 January 1958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052736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73</a:t>
            </a:r>
          </a:p>
        </p:txBody>
      </p:sp>
      <p:pic>
        <p:nvPicPr>
          <p:cNvPr id="8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9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026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016224" cy="2157361"/>
          </a:xfrm>
          <a:prstGeom prst="rect">
            <a:avLst/>
          </a:prstGeom>
          <a:noFill/>
        </p:spPr>
      </p:pic>
      <p:pic>
        <p:nvPicPr>
          <p:cNvPr id="19458" name="Picture 2" descr="http://www.jevoyage.ma/uploads/hotels/90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3101508" cy="22768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err="1" smtClean="0">
                <a:latin typeface="+mn-lt"/>
              </a:rPr>
              <a:t>Greece</a:t>
            </a:r>
            <a:r>
              <a:rPr lang="fr-FR" sz="7200" b="1" dirty="0" smtClean="0">
                <a:latin typeface="+mn-lt"/>
              </a:rPr>
              <a:t> </a:t>
            </a:r>
            <a:endParaRPr lang="fr-FR" sz="72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1587500" cy="1054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1916832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fr-FR" dirty="0" smtClean="0"/>
              <a:t>132 000 km</a:t>
            </a:r>
            <a:r>
              <a:rPr lang="en-US" baseline="30000" dirty="0" smtClean="0"/>
              <a:t>2</a:t>
            </a:r>
            <a:r>
              <a:rPr lang="en-US" b="1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515719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Inhabitants : </a:t>
            </a:r>
            <a:r>
              <a:rPr lang="fr-FR" dirty="0" smtClean="0"/>
              <a:t>11, 120 million of </a:t>
            </a:r>
            <a:r>
              <a:rPr lang="fr-FR" dirty="0" err="1" smtClean="0"/>
              <a:t>inhabitants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1628800"/>
            <a:ext cx="189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Capital:  </a:t>
            </a:r>
            <a:r>
              <a:rPr lang="fr-FR" sz="2000" dirty="0" err="1" smtClean="0">
                <a:solidFill>
                  <a:srgbClr val="000000"/>
                </a:solidFill>
              </a:rPr>
              <a:t>Athens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418" y="1988840"/>
            <a:ext cx="1640182" cy="29523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1520" y="6021288"/>
            <a:ext cx="287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Official EU </a:t>
            </a:r>
            <a:r>
              <a:rPr lang="fr-FR" b="1" dirty="0" err="1" smtClean="0">
                <a:solidFill>
                  <a:srgbClr val="000000"/>
                </a:solidFill>
              </a:rPr>
              <a:t>language</a:t>
            </a:r>
            <a:r>
              <a:rPr lang="fr-FR" b="1" dirty="0" smtClean="0">
                <a:solidFill>
                  <a:srgbClr val="000000"/>
                </a:solidFill>
              </a:rPr>
              <a:t> : </a:t>
            </a:r>
            <a:r>
              <a:rPr lang="fr-FR" dirty="0" err="1" smtClean="0">
                <a:solidFill>
                  <a:srgbClr val="000000"/>
                </a:solidFill>
              </a:rPr>
              <a:t>Greek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92896"/>
            <a:ext cx="2522240" cy="21526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08104" y="4942909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Currency: </a:t>
            </a:r>
            <a:r>
              <a:rPr lang="fr-FR" dirty="0" smtClean="0"/>
              <a:t>Eurozone member </a:t>
            </a:r>
            <a:r>
              <a:rPr lang="fr-FR" dirty="0" err="1" smtClean="0"/>
              <a:t>since</a:t>
            </a:r>
            <a:r>
              <a:rPr lang="fr-FR" dirty="0" smtClean="0"/>
              <a:t>     1 January 2001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1587500" cy="10541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520" y="558924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 as % of total EU population</a:t>
            </a:r>
            <a:r>
              <a:rPr lang="fr-FR" dirty="0" smtClean="0"/>
              <a:t>: 2.2 %  </a:t>
            </a:r>
            <a:endParaRPr lang="fr-FR" dirty="0"/>
          </a:p>
        </p:txBody>
      </p:sp>
      <p:pic>
        <p:nvPicPr>
          <p:cNvPr id="17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17232"/>
            <a:ext cx="1880761" cy="129673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38200" y="1676400"/>
            <a:ext cx="3296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President</a:t>
            </a:r>
            <a:r>
              <a:rPr lang="fr-FR" dirty="0" smtClean="0"/>
              <a:t> : </a:t>
            </a:r>
            <a:r>
              <a:rPr lang="fr-FR" dirty="0" err="1" smtClean="0"/>
              <a:t>Prokopis</a:t>
            </a:r>
            <a:r>
              <a:rPr lang="fr-FR" dirty="0" smtClean="0"/>
              <a:t> </a:t>
            </a:r>
            <a:r>
              <a:rPr lang="fr-FR" dirty="0" err="1" smtClean="0"/>
              <a:t>Pavlopoulos</a:t>
            </a:r>
            <a:endParaRPr lang="fr-FR" dirty="0" smtClean="0">
              <a:hlinkClick r:id="rId2"/>
            </a:endParaRPr>
          </a:p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91200" y="1752600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 : Alexis </a:t>
            </a:r>
            <a:r>
              <a:rPr lang="fr-FR" dirty="0" err="1" smtClean="0"/>
              <a:t>Tsipras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132856"/>
            <a:ext cx="1752600" cy="25731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132856"/>
            <a:ext cx="1750671" cy="2514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52800" y="4724400"/>
            <a:ext cx="248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Legislature</a:t>
            </a:r>
            <a:r>
              <a:rPr lang="fr-FR" sz="2000" b="1" dirty="0" smtClean="0"/>
              <a:t>: </a:t>
            </a:r>
            <a:r>
              <a:rPr lang="fr-FR" dirty="0" err="1" smtClean="0"/>
              <a:t>Parliament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57200"/>
            <a:ext cx="1079500" cy="1054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5157192"/>
            <a:ext cx="2721429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914400"/>
            <a:ext cx="3963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advTm="13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672</Words>
  <Application>Microsoft Macintosh PowerPoint</Application>
  <PresentationFormat>Présentation à l'écran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Greece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Cyprus</vt:lpstr>
      <vt:lpstr>Présentation PowerPoint</vt:lpstr>
      <vt:lpstr>Présentation PowerPoint</vt:lpstr>
      <vt:lpstr>Malta</vt:lpstr>
      <vt:lpstr>Présentation PowerPoint</vt:lpstr>
      <vt:lpstr>Présentation PowerPoint</vt:lpstr>
      <vt:lpstr>Croatia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Dabout</dc:creator>
  <cp:lastModifiedBy>Francoise ROUAM-SIM</cp:lastModifiedBy>
  <cp:revision>100</cp:revision>
  <dcterms:created xsi:type="dcterms:W3CDTF">2015-04-27T08:49:34Z</dcterms:created>
  <dcterms:modified xsi:type="dcterms:W3CDTF">2015-04-28T21:04:59Z</dcterms:modified>
</cp:coreProperties>
</file>